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60865e53f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60865e53f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60865e53f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60865e53f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60865e53f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60865e53f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60865e53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60865e53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60865e53f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60865e53f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60865e53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60865e53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60865e53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60865e53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60865e53f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60865e53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d24406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8d24406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64dad7f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64dad7f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#3 개요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개요입니다.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팀은 단기간 내에 많은 영어 단어를 쉽게 암기할 수 있도록 해마학습법이 적용된 단어 암기 앱, 센스보카를 만들고자 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센스보카는 다른 영단어 앱과 달리, 단어의 발음을 이용하여 뜻을 연상할 수 있는 문장과 그 문장을 표현하는 이미지를 제공합니다.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뜻을 표현하기 위해 조금 부정확해진 발음을 교정할 수 있도록 발음 교정 기능도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앱의 주요 기능인 연상 문장, 이미지, 발음 교정 제공을 위해, LLM, Dall-e, StableDiffusion, controlNet, MS Azure와 같은 AI를 활용하고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지금부터 1에서 8주차동안 저희가 진행한 센스보카의 진행상황을 설명드리겠습니다.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64dad7f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64dad7f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#4 앱 - 나만의 단어장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클라이언트 앱에서는 가장 기본이 되는 로그인, 메인화면부터 시작하여, 센스보카의 주요 기능을 제공하는 나만의 단어장 부분을 구현하였습니다.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이메일과 비밀번호를 입력한 후 로그인을 하게 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센스보카의 메인화면으로 이동합니다. 사용자에 대한 기본 정보와 센스보카가 제공하는 단어장 및 퀴즈 기능에 접근할 수 있습니다. 나만의 단어장 버튼을 누르면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사용자가 직접 생성한 단어장 목록을 확인할 수 있습니다. 단어장은 기본적으로 생성 순서에 따라 정렬되며, 마지막 접근 순 정렬로 변경할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단어장의 내부에서는 단어장 내의 모든 단어를 10개 단위 구간으로 분할합니다. 각 구간 내에서서 전체 단어에 대한 간단한 정보를 한 눈에 확인할 수 있습니다. 학습하고자 하는 구간에서 학습 시작 버튼을 누르게 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센스보카의 주요 기능인 연상 문장과 이미지, 발음 교정 부분을 모두 확인해볼 수 있는 단어 학습 화면으로 넘어옵니다. 단어를 암기하면서 한 번 더 암기를 진행하고자 하는 단어에는 한 번 더 복습 버튼을 눌러두면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이러한 복습 단어는 구간이 종료된 후, 학습 완료 카드에서 그 개수를 확인할 수 있으며,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한 번 더 복습 버튼을 눌러 복습할 수 있습니다. 복습을 원치 않는다면 다음 구간으로 바로 이동할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만약 한 번 더 복습 버튼을 누르게 되면, 복습 단어만으로 구간 학습이 한 번 더 진행됩니다.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나만의 단어장 기능에 대한 전체적인 UI와 기능 설명이었습니다.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2befaf4b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2befaf4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60865e5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60865e5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60865e5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60865e5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60865e5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60865e5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60865e53f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60865e53f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45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0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5700" y="907625"/>
            <a:ext cx="8412600" cy="1568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03392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센스보카</a:t>
            </a:r>
            <a:endParaRPr b="1"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3865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 (001)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83782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IT융합학부 컴퓨터정보보안전공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1425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  |  권원경  |  정수현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18781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감각을 자극하는 센스있는 영단어 해마학습법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3" title="free-icon-alphabet-16500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200" y="2944850"/>
            <a:ext cx="1704700" cy="1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11700" y="28580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10주차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285813" y="1383200"/>
            <a:ext cx="8572375" cy="33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DB 구조 수정</a:t>
            </a: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기존 구조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7123113" y="1623850"/>
            <a:ext cx="1489200" cy="13089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5398938" y="2378025"/>
            <a:ext cx="1489200" cy="459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7123113" y="3358550"/>
            <a:ext cx="1291500" cy="371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225"/>
            <a:ext cx="8839201" cy="31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DB 구조 수정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새 구조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7654800" y="2223100"/>
            <a:ext cx="1336800" cy="572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6351500" y="1344750"/>
            <a:ext cx="1303200" cy="797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6351500" y="2993875"/>
            <a:ext cx="1398000" cy="713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이미지 생성 후 클라우드에 업로드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0" y="929512"/>
            <a:ext cx="4108025" cy="21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0" y="929488"/>
            <a:ext cx="2787800" cy="376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00" y="929500"/>
            <a:ext cx="8520600" cy="121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4892775" y="977350"/>
            <a:ext cx="220500" cy="11694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827" y="2383671"/>
            <a:ext cx="4956868" cy="23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4026675" y="3635675"/>
            <a:ext cx="2089500" cy="368100"/>
          </a:xfrm>
          <a:prstGeom prst="roundRect">
            <a:avLst>
              <a:gd fmla="val 112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5925" y="1010750"/>
            <a:ext cx="4873107" cy="3864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24"/>
          <p:cNvSpPr/>
          <p:nvPr/>
        </p:nvSpPr>
        <p:spPr>
          <a:xfrm>
            <a:off x="4079850" y="1094025"/>
            <a:ext cx="2370300" cy="1683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2281450" y="2269650"/>
            <a:ext cx="1684500" cy="572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2251050" y="4266025"/>
            <a:ext cx="742200" cy="1683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2281450" y="2859025"/>
            <a:ext cx="1289400" cy="225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이미지 생성 후 클라우드에 업로드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434788" y="1397975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프롬프팅 문장 : A man is reading a book</a:t>
            </a:r>
            <a:endParaRPr sz="1300"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300" y="1262250"/>
            <a:ext cx="1466700" cy="3138900"/>
          </a:xfrm>
          <a:prstGeom prst="roundRect">
            <a:avLst>
              <a:gd fmla="val 7004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363" y="2201125"/>
            <a:ext cx="1647900" cy="552600"/>
          </a:xfrm>
          <a:prstGeom prst="roundRect">
            <a:avLst>
              <a:gd fmla="val 11991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 b="0" l="0" r="0" t="12118"/>
          <a:stretch/>
        </p:blipFill>
        <p:spPr>
          <a:xfrm>
            <a:off x="1658375" y="2936150"/>
            <a:ext cx="3181500" cy="552600"/>
          </a:xfrm>
          <a:prstGeom prst="roundRect">
            <a:avLst>
              <a:gd fmla="val 1295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384" y="2201113"/>
            <a:ext cx="1466700" cy="1484100"/>
          </a:xfrm>
          <a:prstGeom prst="roundRect">
            <a:avLst>
              <a:gd fmla="val 9659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7">
            <a:alphaModFix/>
          </a:blip>
          <a:srcRect b="0" l="8697" r="4931" t="45581"/>
          <a:stretch/>
        </p:blipFill>
        <p:spPr>
          <a:xfrm>
            <a:off x="861613" y="3830125"/>
            <a:ext cx="5728500" cy="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3307413" y="3830125"/>
            <a:ext cx="2150100" cy="282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5"/>
          <p:cNvCxnSpPr>
            <a:stCxn id="268" idx="0"/>
          </p:cNvCxnSpPr>
          <p:nvPr/>
        </p:nvCxnSpPr>
        <p:spPr>
          <a:xfrm rot="10800000">
            <a:off x="4924934" y="1769713"/>
            <a:ext cx="931800" cy="43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5"/>
          <p:cNvSpPr txBox="1"/>
          <p:nvPr/>
        </p:nvSpPr>
        <p:spPr>
          <a:xfrm>
            <a:off x="589525" y="2292775"/>
            <a:ext cx="9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 폴더</a:t>
            </a:r>
            <a:endParaRPr sz="1200"/>
          </a:p>
        </p:txBody>
      </p:sp>
      <p:sp>
        <p:nvSpPr>
          <p:cNvPr id="273" name="Google Shape;273;p25"/>
          <p:cNvSpPr txBox="1"/>
          <p:nvPr/>
        </p:nvSpPr>
        <p:spPr>
          <a:xfrm>
            <a:off x="516625" y="3027800"/>
            <a:ext cx="107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저장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나만의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934363"/>
            <a:ext cx="1853072" cy="404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900" y="934374"/>
            <a:ext cx="1950300" cy="1839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100" y="929237"/>
            <a:ext cx="3940799" cy="3824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26"/>
          <p:cNvSpPr/>
          <p:nvPr/>
        </p:nvSpPr>
        <p:spPr>
          <a:xfrm>
            <a:off x="4891050" y="1024975"/>
            <a:ext cx="3747000" cy="357000"/>
          </a:xfrm>
          <a:prstGeom prst="roundRect">
            <a:avLst>
              <a:gd fmla="val 501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4891050" y="1488875"/>
            <a:ext cx="3747000" cy="1017600"/>
          </a:xfrm>
          <a:prstGeom prst="roundRect">
            <a:avLst>
              <a:gd fmla="val 501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891050" y="2818875"/>
            <a:ext cx="3747000" cy="310500"/>
          </a:xfrm>
          <a:prstGeom prst="roundRect">
            <a:avLst>
              <a:gd fmla="val 501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4891050" y="3244775"/>
            <a:ext cx="3747000" cy="1221900"/>
          </a:xfrm>
          <a:prstGeom prst="roundRect">
            <a:avLst>
              <a:gd fmla="val 501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426" y="2917475"/>
            <a:ext cx="670370" cy="1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6725" y="2229100"/>
            <a:ext cx="2335487" cy="220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26"/>
          <p:cNvSpPr/>
          <p:nvPr/>
        </p:nvSpPr>
        <p:spPr>
          <a:xfrm>
            <a:off x="1996700" y="2265575"/>
            <a:ext cx="2335500" cy="2201100"/>
          </a:xfrm>
          <a:prstGeom prst="roundRect">
            <a:avLst>
              <a:gd fmla="val 501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aws 배포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333" y="2378550"/>
            <a:ext cx="3680516" cy="24882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50" y="2378550"/>
            <a:ext cx="4397525" cy="2488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50" y="1173850"/>
            <a:ext cx="3362325" cy="41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50" y="1716975"/>
            <a:ext cx="3362325" cy="41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27"/>
          <p:cNvSpPr/>
          <p:nvPr/>
        </p:nvSpPr>
        <p:spPr>
          <a:xfrm>
            <a:off x="5513375" y="2378550"/>
            <a:ext cx="1104000" cy="193200"/>
          </a:xfrm>
          <a:prstGeom prst="roundRect">
            <a:avLst>
              <a:gd fmla="val 1078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4325" y="1390788"/>
            <a:ext cx="2600550" cy="525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4326" y="481419"/>
            <a:ext cx="3413781" cy="64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1" name="Google Shape;301;p27"/>
          <p:cNvCxnSpPr>
            <a:stCxn id="298" idx="0"/>
          </p:cNvCxnSpPr>
          <p:nvPr/>
        </p:nvCxnSpPr>
        <p:spPr>
          <a:xfrm rot="10800000">
            <a:off x="6062675" y="1967850"/>
            <a:ext cx="2700" cy="41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7"/>
          <p:cNvSpPr/>
          <p:nvPr/>
        </p:nvSpPr>
        <p:spPr>
          <a:xfrm>
            <a:off x="1677100" y="2378550"/>
            <a:ext cx="1665900" cy="257700"/>
          </a:xfrm>
          <a:prstGeom prst="roundRect">
            <a:avLst>
              <a:gd fmla="val 1078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진행 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p28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8"/>
          <p:cNvSpPr txBox="1"/>
          <p:nvPr/>
        </p:nvSpPr>
        <p:spPr>
          <a:xfrm>
            <a:off x="625900" y="2955475"/>
            <a:ext cx="252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DB 구조 변경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변경에 따른 코드 반영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AWS 서버 배포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6424600" y="2641925"/>
            <a:ext cx="224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기본 제공 단어장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AI 서버 이미지 생성 후 클라우드에 업로드 및 아이디 반환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7" name="Google Shape;317;p28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8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8"/>
          <p:cNvSpPr txBox="1"/>
          <p:nvPr/>
        </p:nvSpPr>
        <p:spPr>
          <a:xfrm>
            <a:off x="3455225" y="2770675"/>
            <a:ext cx="2564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새 단어장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UI 수정 및 흐름 조정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기본 제공 단어장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DB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 수정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p29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9"/>
          <p:cNvSpPr txBox="1"/>
          <p:nvPr/>
        </p:nvSpPr>
        <p:spPr>
          <a:xfrm>
            <a:off x="625900" y="2726875"/>
            <a:ext cx="252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코드 수정 완성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코드 서버에 업로드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 테스트 진행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llm 정확도 향상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3513712" y="2726875"/>
            <a:ext cx="244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발음 교정 UI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환경 설정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퀴즈 UI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 Azure STT 테스트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140525" y="2879275"/>
            <a:ext cx="2754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메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서버 기본 제공 단어장 수정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로컬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WebUI API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STT 연결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5" name="Google Shape;335;p29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9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050650" y="1108900"/>
            <a:ext cx="0" cy="32697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215550" y="15138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 진행상황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215550" y="38315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15550" y="3252088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 주 진행 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215550" y="267266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- 기본 제공 단어장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215550" y="2093238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- 나만의 단어장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8500"/>
            <a:ext cx="147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191800" y="3606675"/>
            <a:ext cx="1244400" cy="117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해마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학습법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888960" y="2313740"/>
            <a:ext cx="998400" cy="10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단어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암기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891077" y="1096000"/>
            <a:ext cx="998400" cy="10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영어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학습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3887498" y="2816711"/>
            <a:ext cx="27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5"/>
          <p:cNvCxnSpPr/>
          <p:nvPr/>
        </p:nvCxnSpPr>
        <p:spPr>
          <a:xfrm rot="10800000">
            <a:off x="4918200" y="4280839"/>
            <a:ext cx="273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/>
          <p:nvPr/>
        </p:nvSpPr>
        <p:spPr>
          <a:xfrm>
            <a:off x="159300" y="3777850"/>
            <a:ext cx="4762500" cy="100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159100" y="2497500"/>
            <a:ext cx="696000" cy="6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읽기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854855" y="2497500"/>
            <a:ext cx="696000" cy="6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쓰기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5530505" y="2816702"/>
            <a:ext cx="28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>
            <a:endCxn id="78" idx="0"/>
          </p:cNvCxnSpPr>
          <p:nvPr/>
        </p:nvCxnSpPr>
        <p:spPr>
          <a:xfrm>
            <a:off x="5811900" y="2827875"/>
            <a:ext cx="2100" cy="77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79" idx="0"/>
            <a:endCxn id="80" idx="4"/>
          </p:cNvCxnSpPr>
          <p:nvPr/>
        </p:nvCxnSpPr>
        <p:spPr>
          <a:xfrm flipH="1" rot="10800000">
            <a:off x="3388160" y="2101940"/>
            <a:ext cx="2100" cy="21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159300" y="3811425"/>
            <a:ext cx="4696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기억할 대상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상상력과 연상력을 발휘해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하여,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보다 빠르고 오래 암기할 수 있는 과학적인 암기방법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0" y="1234600"/>
            <a:ext cx="2442150" cy="2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765275" y="260800"/>
            <a:ext cx="3688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맞춤 연상 문장 생성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765275" y="824853"/>
            <a:ext cx="3688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예문에 맞는 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제공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765275" y="1356975"/>
            <a:ext cx="3911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b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발음 교정 기능</a:t>
            </a: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추가로 단점 보완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960" y="2317475"/>
            <a:ext cx="2289640" cy="21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6908325" y="4473075"/>
            <a:ext cx="1770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[ofen] </a:t>
            </a:r>
            <a:r>
              <a:rPr lang="ko" sz="15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≠ 오분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4619625" y="257550"/>
            <a:ext cx="4202700" cy="184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3" y="1601140"/>
            <a:ext cx="995296" cy="218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184450" y="258550"/>
            <a:ext cx="20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나만의 단어장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902" y="1599237"/>
            <a:ext cx="1065895" cy="218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798" y="1590047"/>
            <a:ext cx="1065894" cy="220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694" y="1601140"/>
            <a:ext cx="1046061" cy="218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6750" y="1589011"/>
            <a:ext cx="1065894" cy="220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8">
            <a:alphaModFix/>
          </a:blip>
          <a:srcRect b="69835" l="0" r="0" t="0"/>
          <a:stretch/>
        </p:blipFill>
        <p:spPr>
          <a:xfrm>
            <a:off x="199442" y="4075021"/>
            <a:ext cx="827308" cy="36642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9" name="Google Shape;109;p16"/>
          <p:cNvCxnSpPr/>
          <p:nvPr/>
        </p:nvCxnSpPr>
        <p:spPr>
          <a:xfrm>
            <a:off x="1191669" y="2693653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613095" y="3849063"/>
            <a:ext cx="0" cy="16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2508548" y="2696364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3825445" y="2696364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5122508" y="2696364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6439483" y="2696364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6951" y="1590207"/>
            <a:ext cx="1046074" cy="221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0530" y="1579700"/>
            <a:ext cx="1083857" cy="222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/>
          <p:nvPr/>
        </p:nvCxnSpPr>
        <p:spPr>
          <a:xfrm>
            <a:off x="7703081" y="2696364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" name="Google Shape;118;p16"/>
          <p:cNvGrpSpPr/>
          <p:nvPr/>
        </p:nvGrpSpPr>
        <p:grpSpPr>
          <a:xfrm>
            <a:off x="159625" y="999000"/>
            <a:ext cx="1711575" cy="3757575"/>
            <a:chOff x="159625" y="999000"/>
            <a:chExt cx="1711575" cy="3757575"/>
          </a:xfrm>
        </p:grpSpPr>
        <p:pic>
          <p:nvPicPr>
            <p:cNvPr id="119" name="Google Shape;1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625" y="999000"/>
              <a:ext cx="1711575" cy="375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6"/>
            <p:cNvSpPr/>
            <p:nvPr/>
          </p:nvSpPr>
          <p:spPr>
            <a:xfrm>
              <a:off x="369212" y="2733786"/>
              <a:ext cx="1292400" cy="2880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1023986" y="998992"/>
            <a:ext cx="1829819" cy="3757576"/>
            <a:chOff x="1023986" y="998992"/>
            <a:chExt cx="1829819" cy="3757576"/>
          </a:xfrm>
        </p:grpSpPr>
        <p:pic>
          <p:nvPicPr>
            <p:cNvPr id="122" name="Google Shape;12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3986" y="998992"/>
              <a:ext cx="1829819" cy="375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6"/>
            <p:cNvSpPr/>
            <p:nvPr/>
          </p:nvSpPr>
          <p:spPr>
            <a:xfrm>
              <a:off x="1154898" y="3331718"/>
              <a:ext cx="1530900" cy="4563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2330830" y="998990"/>
            <a:ext cx="1829826" cy="3789132"/>
            <a:chOff x="2330830" y="998990"/>
            <a:chExt cx="1829826" cy="3789132"/>
          </a:xfrm>
        </p:grpSpPr>
        <p:pic>
          <p:nvPicPr>
            <p:cNvPr id="125" name="Google Shape;12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0830" y="998990"/>
              <a:ext cx="1829826" cy="3789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6"/>
            <p:cNvSpPr/>
            <p:nvPr/>
          </p:nvSpPr>
          <p:spPr>
            <a:xfrm>
              <a:off x="2424900" y="2252476"/>
              <a:ext cx="1578000" cy="4563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6"/>
          <p:cNvGrpSpPr/>
          <p:nvPr/>
        </p:nvGrpSpPr>
        <p:grpSpPr>
          <a:xfrm>
            <a:off x="3663217" y="1014782"/>
            <a:ext cx="1798886" cy="3757576"/>
            <a:chOff x="3663217" y="1014782"/>
            <a:chExt cx="1798886" cy="3757576"/>
          </a:xfrm>
        </p:grpSpPr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3217" y="1014782"/>
              <a:ext cx="1798886" cy="375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/>
            <p:nvPr/>
          </p:nvSpPr>
          <p:spPr>
            <a:xfrm>
              <a:off x="4620263" y="2089000"/>
              <a:ext cx="476100" cy="2172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4945175" y="1029292"/>
            <a:ext cx="1798876" cy="3728543"/>
            <a:chOff x="4945175" y="1029292"/>
            <a:chExt cx="1798876" cy="3728543"/>
          </a:xfrm>
        </p:grpSpPr>
        <p:pic>
          <p:nvPicPr>
            <p:cNvPr id="131" name="Google Shape;131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5175" y="1029292"/>
              <a:ext cx="1798876" cy="3728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6"/>
            <p:cNvSpPr/>
            <p:nvPr/>
          </p:nvSpPr>
          <p:spPr>
            <a:xfrm>
              <a:off x="5187250" y="3743925"/>
              <a:ext cx="1252200" cy="3663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6246262" y="1029304"/>
            <a:ext cx="1798875" cy="3804409"/>
            <a:chOff x="6246262" y="1029304"/>
            <a:chExt cx="1798875" cy="3804409"/>
          </a:xfrm>
        </p:grpSpPr>
        <p:pic>
          <p:nvPicPr>
            <p:cNvPr id="134" name="Google Shape;134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6262" y="1029304"/>
              <a:ext cx="1798875" cy="3804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6"/>
            <p:cNvSpPr/>
            <p:nvPr/>
          </p:nvSpPr>
          <p:spPr>
            <a:xfrm>
              <a:off x="6533888" y="3924525"/>
              <a:ext cx="1252200" cy="3663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6525475" y="2971275"/>
            <a:ext cx="1252200" cy="1016175"/>
            <a:chOff x="6525475" y="2971275"/>
            <a:chExt cx="1252200" cy="1016175"/>
          </a:xfrm>
        </p:grpSpPr>
        <p:sp>
          <p:nvSpPr>
            <p:cNvPr id="137" name="Google Shape;137;p16"/>
            <p:cNvSpPr/>
            <p:nvPr/>
          </p:nvSpPr>
          <p:spPr>
            <a:xfrm>
              <a:off x="6525475" y="3621150"/>
              <a:ext cx="1252200" cy="3663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7154550" y="2971275"/>
              <a:ext cx="232500" cy="217200"/>
            </a:xfrm>
            <a:prstGeom prst="donut">
              <a:avLst>
                <a:gd fmla="val 11782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7154550" y="1050875"/>
            <a:ext cx="1829825" cy="3761293"/>
            <a:chOff x="7154550" y="1050875"/>
            <a:chExt cx="1829825" cy="3761293"/>
          </a:xfrm>
        </p:grpSpPr>
        <p:pic>
          <p:nvPicPr>
            <p:cNvPr id="140" name="Google Shape;140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54550" y="1050875"/>
              <a:ext cx="1829825" cy="3761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6"/>
            <p:cNvSpPr/>
            <p:nvPr/>
          </p:nvSpPr>
          <p:spPr>
            <a:xfrm>
              <a:off x="8045125" y="1298075"/>
              <a:ext cx="405300" cy="366300"/>
            </a:xfrm>
            <a:prstGeom prst="donut">
              <a:avLst>
                <a:gd fmla="val 11782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새 단어장 생성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5934" l="0" r="0" t="3878"/>
          <a:stretch/>
        </p:blipFill>
        <p:spPr>
          <a:xfrm>
            <a:off x="715250" y="1006575"/>
            <a:ext cx="1952076" cy="38146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17"/>
          <p:cNvSpPr/>
          <p:nvPr/>
        </p:nvSpPr>
        <p:spPr>
          <a:xfrm>
            <a:off x="1342525" y="3664325"/>
            <a:ext cx="697500" cy="336600"/>
          </a:xfrm>
          <a:prstGeom prst="roundRect">
            <a:avLst>
              <a:gd fmla="val 107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2040025" y="3765950"/>
            <a:ext cx="796200" cy="171900"/>
          </a:xfrm>
          <a:prstGeom prst="rightArrow">
            <a:avLst>
              <a:gd fmla="val 36329" name="adj1"/>
              <a:gd fmla="val 12728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5932" l="0" r="0" t="3487"/>
          <a:stretch/>
        </p:blipFill>
        <p:spPr>
          <a:xfrm>
            <a:off x="4572000" y="998400"/>
            <a:ext cx="1952076" cy="38309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17"/>
          <p:cNvSpPr/>
          <p:nvPr/>
        </p:nvSpPr>
        <p:spPr>
          <a:xfrm>
            <a:off x="4624675" y="3816725"/>
            <a:ext cx="1853700" cy="572700"/>
          </a:xfrm>
          <a:prstGeom prst="roundRect">
            <a:avLst>
              <a:gd fmla="val 107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478375" y="4051225"/>
            <a:ext cx="403500" cy="171900"/>
          </a:xfrm>
          <a:prstGeom prst="rightArrow">
            <a:avLst>
              <a:gd fmla="val 36329" name="adj1"/>
              <a:gd fmla="val 12728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2944438" y="3565625"/>
            <a:ext cx="1403100" cy="53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단어 카드 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삭제 기능 추가 구현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7144000" y="2164050"/>
            <a:ext cx="1403100" cy="53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응답 대기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 구현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019150" y="3765950"/>
            <a:ext cx="2021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입장에서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단어장이 생성 중임을 인지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결과를 확인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있도록 함.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650563" y="2895600"/>
            <a:ext cx="7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success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7582525" y="2895600"/>
            <a:ext cx="145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단어장 버튼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유지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" name="Google Shape;158;p17"/>
          <p:cNvCxnSpPr/>
          <p:nvPr/>
        </p:nvCxnSpPr>
        <p:spPr>
          <a:xfrm>
            <a:off x="7347925" y="3080250"/>
            <a:ext cx="23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7"/>
          <p:cNvSpPr txBox="1"/>
          <p:nvPr/>
        </p:nvSpPr>
        <p:spPr>
          <a:xfrm>
            <a:off x="6744900" y="3199075"/>
            <a:ext cx="5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fail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7582525" y="3199088"/>
            <a:ext cx="145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단어장 버튼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p17"/>
          <p:cNvCxnSpPr/>
          <p:nvPr/>
        </p:nvCxnSpPr>
        <p:spPr>
          <a:xfrm>
            <a:off x="7347925" y="3383738"/>
            <a:ext cx="23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7019150" y="3843200"/>
            <a:ext cx="0" cy="85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기본 제공 단어장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5400" l="0" r="0" t="3986"/>
          <a:stretch/>
        </p:blipFill>
        <p:spPr>
          <a:xfrm>
            <a:off x="815700" y="970475"/>
            <a:ext cx="1892450" cy="3715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67844" l="0" r="0" t="18519"/>
          <a:stretch/>
        </p:blipFill>
        <p:spPr>
          <a:xfrm>
            <a:off x="1605275" y="3176138"/>
            <a:ext cx="1853700" cy="5476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6294" l="0" r="0" t="4043"/>
          <a:stretch/>
        </p:blipFill>
        <p:spPr>
          <a:xfrm>
            <a:off x="6169600" y="953063"/>
            <a:ext cx="1930424" cy="375030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8"/>
          <p:cNvSpPr txBox="1"/>
          <p:nvPr/>
        </p:nvSpPr>
        <p:spPr>
          <a:xfrm>
            <a:off x="2834400" y="1789950"/>
            <a:ext cx="1403100" cy="53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긴 문장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짤림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효과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(Fade)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834400" y="3890650"/>
            <a:ext cx="1548300" cy="760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누른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상태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문장 전체 확인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가능 (marquee)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4776040" y="2771538"/>
            <a:ext cx="6354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864475" y="47614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기본 단어장 목록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237363" y="47969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단어장 챕터 목록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기본 제공 단어장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857975" y="3223875"/>
            <a:ext cx="1403100" cy="53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시,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접근 갱신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7107900" y="2425475"/>
            <a:ext cx="1724400" cy="39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Last Access 순 정렬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872475" y="47458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마지막 접근 갱신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616588" y="47458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최근 접근 순 정렬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5942" l="0" r="0" t="3608"/>
          <a:stretch/>
        </p:blipFill>
        <p:spPr>
          <a:xfrm>
            <a:off x="804713" y="937467"/>
            <a:ext cx="1930424" cy="378336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6604" l="0" r="0" t="3901"/>
          <a:stretch/>
        </p:blipFill>
        <p:spPr>
          <a:xfrm>
            <a:off x="4538475" y="901975"/>
            <a:ext cx="1951139" cy="378334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19"/>
          <p:cNvSpPr/>
          <p:nvPr/>
        </p:nvSpPr>
        <p:spPr>
          <a:xfrm>
            <a:off x="843075" y="3165875"/>
            <a:ext cx="1853700" cy="572700"/>
          </a:xfrm>
          <a:prstGeom prst="roundRect">
            <a:avLst>
              <a:gd fmla="val 107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250" y="1552675"/>
            <a:ext cx="407025" cy="21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250" y="3757875"/>
            <a:ext cx="407025" cy="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7107900" y="4029813"/>
            <a:ext cx="1724400" cy="39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Id 순 정렬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646975" y="1224275"/>
            <a:ext cx="804600" cy="285900"/>
          </a:xfrm>
          <a:prstGeom prst="roundRect">
            <a:avLst>
              <a:gd fmla="val 107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Google Drive Image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6091" l="0" r="0" t="3793"/>
          <a:stretch/>
        </p:blipFill>
        <p:spPr>
          <a:xfrm>
            <a:off x="1218662" y="862525"/>
            <a:ext cx="1972199" cy="38505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0"/>
          <p:cNvSpPr txBox="1"/>
          <p:nvPr/>
        </p:nvSpPr>
        <p:spPr>
          <a:xfrm>
            <a:off x="1269713" y="4777025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단어 학습 화면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1593113" y="1876225"/>
            <a:ext cx="1215300" cy="1215900"/>
          </a:xfrm>
          <a:prstGeom prst="roundRect">
            <a:avLst>
              <a:gd fmla="val 107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2808413" y="2212025"/>
            <a:ext cx="732600" cy="171900"/>
          </a:xfrm>
          <a:prstGeom prst="rightArrow">
            <a:avLst>
              <a:gd fmla="val 36329" name="adj1"/>
              <a:gd fmla="val 12728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538" y="1230450"/>
            <a:ext cx="4202800" cy="1417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0"/>
          <p:cNvSpPr/>
          <p:nvPr/>
        </p:nvSpPr>
        <p:spPr>
          <a:xfrm>
            <a:off x="4156688" y="2227075"/>
            <a:ext cx="3725100" cy="171900"/>
          </a:xfrm>
          <a:prstGeom prst="rect">
            <a:avLst/>
          </a:prstGeom>
          <a:solidFill>
            <a:srgbClr val="FF6E30">
              <a:alpha val="37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4473013" y="1993500"/>
            <a:ext cx="891600" cy="171900"/>
          </a:xfrm>
          <a:prstGeom prst="rect">
            <a:avLst/>
          </a:prstGeom>
          <a:solidFill>
            <a:srgbClr val="FF6E30">
              <a:alpha val="37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3780775" y="2971025"/>
            <a:ext cx="52935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이미지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 시간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바로 확인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있어야 함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 방법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단어장 버튼을 눌렀을 때, 단어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10개에 해당하는 이미지를 미리 받는다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이미지를 받는 동안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 화면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띄운다.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>
            <a:off x="3780763" y="3029525"/>
            <a:ext cx="0" cy="165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기본 제공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47483"/>
            <a:ext cx="1499700" cy="290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793" y="1181725"/>
            <a:ext cx="1499700" cy="30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125" y="1160100"/>
            <a:ext cx="1525510" cy="30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231" y="1282825"/>
            <a:ext cx="1402800" cy="2793900"/>
          </a:xfrm>
          <a:prstGeom prst="roundRect">
            <a:avLst>
              <a:gd fmla="val 11053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062" y="1261225"/>
            <a:ext cx="1442100" cy="2837100"/>
          </a:xfrm>
          <a:prstGeom prst="roundRect">
            <a:avLst>
              <a:gd fmla="val 13188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1"/>
          <p:cNvSpPr/>
          <p:nvPr/>
        </p:nvSpPr>
        <p:spPr>
          <a:xfrm>
            <a:off x="1743975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3426800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5236550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6864425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112150" y="4263550"/>
            <a:ext cx="29049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메인 화면의 “</a:t>
            </a:r>
            <a:r>
              <a:rPr b="1" lang="ko">
                <a:solidFill>
                  <a:schemeClr val="dk1"/>
                </a:solidFill>
              </a:rPr>
              <a:t>기본 제공 단어장</a:t>
            </a:r>
            <a:r>
              <a:rPr lang="ko">
                <a:solidFill>
                  <a:schemeClr val="dk1"/>
                </a:solidFill>
              </a:rPr>
              <a:t>” 클릭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2087225" y="3731950"/>
            <a:ext cx="14028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① 단어장 목록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3861700" y="3731950"/>
            <a:ext cx="14028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② DAY 리스트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5236550" y="4215275"/>
            <a:ext cx="1969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③ 해당 DAY 단어 목록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7183150" y="3731950"/>
            <a:ext cx="14997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④ 단어 상세 정보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